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66" r:id="rId6"/>
    <p:sldId id="261" r:id="rId7"/>
    <p:sldId id="275" r:id="rId8"/>
    <p:sldId id="270" r:id="rId9"/>
    <p:sldId id="271" r:id="rId10"/>
    <p:sldId id="259" r:id="rId11"/>
    <p:sldId id="264" r:id="rId12"/>
    <p:sldId id="262" r:id="rId13"/>
    <p:sldId id="272" r:id="rId14"/>
    <p:sldId id="265" r:id="rId15"/>
    <p:sldId id="273" r:id="rId16"/>
  </p:sldIdLst>
  <p:sldSz cx="18288000" cy="10287000"/>
  <p:notesSz cx="6858000" cy="9144000"/>
  <p:embeddedFontLst>
    <p:embeddedFont>
      <p:font typeface="페이퍼로지 6 SemiBold" charset="-127"/>
      <p:bold r:id="rId18"/>
    </p:embeddedFont>
    <p:embeddedFont>
      <p:font typeface="페이퍼로지 7 Bold" charset="-127"/>
      <p:bold r:id="rId19"/>
    </p:embeddedFont>
    <p:embeddedFont>
      <p:font typeface="학교안심 알림장 TTF B" panose="02000703000000000000" pitchFamily="2" charset="-127"/>
      <p:bold r:id="rId20"/>
    </p:embeddedFont>
    <p:embeddedFont>
      <p:font typeface="학교안심 알림장 TTF R" panose="02000503000000000000" pitchFamily="2" charset="-127"/>
      <p:regular r:id="rId21"/>
    </p:embeddedFont>
    <p:embeddedFont>
      <p:font typeface="Aileron Bold" panose="020B0600000101010101" charset="0"/>
      <p:regular r:id="rId22"/>
    </p:embeddedFont>
    <p:embeddedFont>
      <p:font typeface="Aileron Heavy" panose="020B0600000101010101" charset="0"/>
      <p:regular r:id="rId23"/>
    </p:embeddedFont>
    <p:embeddedFont>
      <p:font typeface="Bitcount Grid Double Roman Semi" panose="020B0600000101010101" charset="0"/>
      <p:bold r:id="rId24"/>
    </p:embeddedFont>
    <p:embeddedFont>
      <p:font typeface="Noto Sans KR Black" panose="020B0200000000000000" pitchFamily="50" charset="-127"/>
      <p:bold r:id="rId25"/>
    </p:embeddedFont>
    <p:embeddedFont>
      <p:font typeface="Work Sans" pitchFamily="2" charset="0"/>
      <p:regular r:id="rId26"/>
      <p:bold r:id="rId27"/>
      <p:italic r:id="rId28"/>
      <p:boldItalic r:id="rId29"/>
    </p:embeddedFont>
    <p:embeddedFont>
      <p:font typeface="Work Sans Bold" charset="0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817" autoAdjust="0"/>
  </p:normalViewPr>
  <p:slideViewPr>
    <p:cSldViewPr>
      <p:cViewPr varScale="1">
        <p:scale>
          <a:sx n="42" d="100"/>
          <a:sy n="42" d="100"/>
        </p:scale>
        <p:origin x="78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 err="1"/>
              <a:t>컬럼에</a:t>
            </a:r>
            <a:r>
              <a:rPr lang="ko-KR" altLang="en-US" baseline="0" dirty="0"/>
              <a:t>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 err="1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</a:t>
            </a:r>
            <a:r>
              <a:rPr lang="ko-KR" altLang="en-US" dirty="0" err="1"/>
              <a:t>재로그인</a:t>
            </a:r>
            <a:r>
              <a:rPr lang="ko-KR" altLang="en-US" dirty="0"/>
              <a:t>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종료시킬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 err="1"/>
              <a:t>컬럼에는</a:t>
            </a:r>
            <a:r>
              <a:rPr lang="ko-KR" altLang="en-US" b="0" dirty="0"/>
              <a:t>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</a:t>
            </a:r>
            <a:r>
              <a:rPr lang="ko-KR" altLang="en-US" b="0" dirty="0" err="1"/>
              <a:t>무결성을</a:t>
            </a:r>
            <a:r>
              <a:rPr lang="ko-KR" altLang="en-US" b="0" dirty="0"/>
              <a:t> 보장하는 근본적인 장치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6993" y="220624"/>
            <a:ext cx="13694614" cy="374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0821" y="3014132"/>
            <a:ext cx="15482742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Job-A-</a:t>
            </a:r>
            <a:r>
              <a:rPr lang="en-US" sz="28028" b="1" u="none" strike="noStrike" spc="-1541" dirty="0" err="1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</a:t>
            </a:r>
            <a:endParaRPr lang="en-US" sz="28028" b="1" u="none" strike="noStrike" spc="-1541" dirty="0">
              <a:solidFill>
                <a:srgbClr val="1351AA"/>
              </a:solidFill>
              <a:latin typeface="Aileron Heavy"/>
              <a:ea typeface="Aileron Heavy"/>
              <a:cs typeface="Aileron Heavy"/>
              <a:sym typeface="Aileron Heavy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5C3486-ADC3-4A5A-A580-AA8CEA7907EA}"/>
              </a:ext>
            </a:extLst>
          </p:cNvPr>
          <p:cNvGrpSpPr/>
          <p:nvPr/>
        </p:nvGrpSpPr>
        <p:grpSpPr>
          <a:xfrm>
            <a:off x="13299674" y="8367462"/>
            <a:ext cx="3599868" cy="721255"/>
            <a:chOff x="12559776" y="9065895"/>
            <a:chExt cx="3599868" cy="721255"/>
          </a:xfrm>
        </p:grpSpPr>
        <p:sp>
          <p:nvSpPr>
            <p:cNvPr id="8" name="TextBox 8"/>
            <p:cNvSpPr txBox="1"/>
            <p:nvPr/>
          </p:nvSpPr>
          <p:spPr>
            <a:xfrm>
              <a:off x="12559776" y="9065895"/>
              <a:ext cx="2851388" cy="307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0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PRESENTED BY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559776" y="9469755"/>
              <a:ext cx="3599868" cy="317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30"/>
                </a:lnSpc>
                <a:spcBef>
                  <a:spcPct val="0"/>
                </a:spcBef>
              </a:pPr>
              <a:r>
                <a:rPr lang="ko-KR" alt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이수현</a:t>
              </a:r>
              <a:r>
                <a:rPr lang="en-US" altLang="ko-KR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이인호</a:t>
              </a:r>
              <a:r>
                <a:rPr lang="en-US" altLang="ko-KR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700" b="1" dirty="0" err="1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임새롬</a:t>
              </a:r>
              <a:endParaRPr lang="en-US" sz="2700" b="1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89549" y="7442054"/>
            <a:ext cx="458884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9"/>
              </a:lnSpc>
            </a:pPr>
            <a:r>
              <a:rPr lang="en-US" altLang="ko-KR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2025 BIGDATA UI</a:t>
            </a:r>
            <a:endParaRPr lang="en-US" sz="36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10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Page Details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7391400" y="3314700"/>
            <a:ext cx="740286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핵심 기능 소개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웹사이트 캡처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2414" y="2276643"/>
            <a:ext cx="6901789" cy="6164671"/>
            <a:chOff x="0" y="0"/>
            <a:chExt cx="18043892" cy="16116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43892" cy="16116788"/>
            </a:xfrm>
            <a:custGeom>
              <a:avLst/>
              <a:gdLst/>
              <a:ahLst/>
              <a:cxnLst/>
              <a:rect l="l" t="t" r="r" b="b"/>
              <a:pathLst>
                <a:path w="18043892" h="16116788">
                  <a:moveTo>
                    <a:pt x="16548373" y="1773499"/>
                  </a:moveTo>
                  <a:lnTo>
                    <a:pt x="16288376" y="1773499"/>
                  </a:lnTo>
                  <a:lnTo>
                    <a:pt x="16288376" y="1591625"/>
                  </a:lnTo>
                  <a:cubicBezTo>
                    <a:pt x="16288376" y="1169500"/>
                    <a:pt x="16100637" y="764663"/>
                    <a:pt x="15766459" y="466175"/>
                  </a:cubicBezTo>
                  <a:cubicBezTo>
                    <a:pt x="15432280" y="167687"/>
                    <a:pt x="14979036" y="-1"/>
                    <a:pt x="14506437" y="0"/>
                  </a:cubicBezTo>
                  <a:lnTo>
                    <a:pt x="3537455" y="0"/>
                  </a:lnTo>
                  <a:cubicBezTo>
                    <a:pt x="3064855" y="0"/>
                    <a:pt x="2611612" y="167688"/>
                    <a:pt x="2277433" y="466176"/>
                  </a:cubicBezTo>
                  <a:cubicBezTo>
                    <a:pt x="1943255" y="764663"/>
                    <a:pt x="1755515" y="1169500"/>
                    <a:pt x="1755515" y="1591625"/>
                  </a:cubicBezTo>
                  <a:lnTo>
                    <a:pt x="1755515" y="1773499"/>
                  </a:lnTo>
                  <a:lnTo>
                    <a:pt x="1495520" y="1773499"/>
                  </a:lnTo>
                  <a:cubicBezTo>
                    <a:pt x="1098883" y="1773499"/>
                    <a:pt x="718491" y="1914234"/>
                    <a:pt x="438027" y="2164745"/>
                  </a:cubicBezTo>
                  <a:cubicBezTo>
                    <a:pt x="157563" y="2415256"/>
                    <a:pt x="0" y="2755022"/>
                    <a:pt x="0" y="3109297"/>
                  </a:cubicBezTo>
                  <a:lnTo>
                    <a:pt x="0" y="13007491"/>
                  </a:lnTo>
                  <a:cubicBezTo>
                    <a:pt x="0" y="13361766"/>
                    <a:pt x="157563" y="13701533"/>
                    <a:pt x="438027" y="13952043"/>
                  </a:cubicBezTo>
                  <a:cubicBezTo>
                    <a:pt x="718491" y="14202553"/>
                    <a:pt x="1098883" y="14343289"/>
                    <a:pt x="1495520" y="14343287"/>
                  </a:cubicBezTo>
                  <a:lnTo>
                    <a:pt x="1755515" y="14343287"/>
                  </a:lnTo>
                  <a:lnTo>
                    <a:pt x="1755515" y="14525163"/>
                  </a:lnTo>
                  <a:cubicBezTo>
                    <a:pt x="1755516" y="15404193"/>
                    <a:pt x="2553318" y="16116788"/>
                    <a:pt x="3537455" y="16116788"/>
                  </a:cubicBezTo>
                  <a:lnTo>
                    <a:pt x="14506437" y="16116788"/>
                  </a:lnTo>
                  <a:cubicBezTo>
                    <a:pt x="14979036" y="16116788"/>
                    <a:pt x="15432280" y="15949099"/>
                    <a:pt x="15766459" y="15650614"/>
                  </a:cubicBezTo>
                  <a:cubicBezTo>
                    <a:pt x="16100637" y="15352125"/>
                    <a:pt x="16288376" y="14947288"/>
                    <a:pt x="16288376" y="14525163"/>
                  </a:cubicBezTo>
                  <a:lnTo>
                    <a:pt x="16288376" y="14343287"/>
                  </a:lnTo>
                  <a:lnTo>
                    <a:pt x="16548373" y="14343287"/>
                  </a:lnTo>
                  <a:cubicBezTo>
                    <a:pt x="16945009" y="14343287"/>
                    <a:pt x="17325400" y="14202552"/>
                    <a:pt x="17605866" y="13952041"/>
                  </a:cubicBezTo>
                  <a:cubicBezTo>
                    <a:pt x="17886330" y="13701533"/>
                    <a:pt x="18043892" y="13361766"/>
                    <a:pt x="18043892" y="13007491"/>
                  </a:cubicBezTo>
                  <a:lnTo>
                    <a:pt x="18043892" y="3109297"/>
                  </a:lnTo>
                  <a:cubicBezTo>
                    <a:pt x="18043892" y="2755022"/>
                    <a:pt x="17886330" y="2415256"/>
                    <a:pt x="17605866" y="2164745"/>
                  </a:cubicBezTo>
                  <a:cubicBezTo>
                    <a:pt x="17325400" y="1914235"/>
                    <a:pt x="16945009" y="1773499"/>
                    <a:pt x="16548373" y="1773499"/>
                  </a:cubicBezTo>
                  <a:close/>
                </a:path>
              </a:pathLst>
            </a:custGeom>
            <a:blipFill>
              <a:blip r:embed="rId2"/>
              <a:stretch>
                <a:fillRect l="-17031" r="-1703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839942" y="7477125"/>
            <a:ext cx="5672413" cy="1293869"/>
            <a:chOff x="0" y="0"/>
            <a:chExt cx="1493969" cy="3407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93969" cy="340772"/>
            </a:xfrm>
            <a:custGeom>
              <a:avLst/>
              <a:gdLst/>
              <a:ahLst/>
              <a:cxnLst/>
              <a:rect l="l" t="t" r="r" b="b"/>
              <a:pathLst>
                <a:path w="1493969" h="340772">
                  <a:moveTo>
                    <a:pt x="69607" y="0"/>
                  </a:moveTo>
                  <a:lnTo>
                    <a:pt x="1424362" y="0"/>
                  </a:lnTo>
                  <a:cubicBezTo>
                    <a:pt x="1442823" y="0"/>
                    <a:pt x="1460528" y="7334"/>
                    <a:pt x="1473581" y="20387"/>
                  </a:cubicBezTo>
                  <a:cubicBezTo>
                    <a:pt x="1486635" y="33441"/>
                    <a:pt x="1493969" y="51146"/>
                    <a:pt x="1493969" y="69607"/>
                  </a:cubicBezTo>
                  <a:lnTo>
                    <a:pt x="1493969" y="271165"/>
                  </a:lnTo>
                  <a:cubicBezTo>
                    <a:pt x="1493969" y="289626"/>
                    <a:pt x="1486635" y="307331"/>
                    <a:pt x="1473581" y="320385"/>
                  </a:cubicBezTo>
                  <a:cubicBezTo>
                    <a:pt x="1460528" y="333439"/>
                    <a:pt x="1442823" y="340772"/>
                    <a:pt x="1424362" y="340772"/>
                  </a:cubicBezTo>
                  <a:lnTo>
                    <a:pt x="69607" y="340772"/>
                  </a:lnTo>
                  <a:cubicBezTo>
                    <a:pt x="51146" y="340772"/>
                    <a:pt x="33441" y="333439"/>
                    <a:pt x="20387" y="320385"/>
                  </a:cubicBezTo>
                  <a:cubicBezTo>
                    <a:pt x="7334" y="307331"/>
                    <a:pt x="0" y="289626"/>
                    <a:pt x="0" y="271165"/>
                  </a:cubicBezTo>
                  <a:lnTo>
                    <a:pt x="0" y="69607"/>
                  </a:lnTo>
                  <a:cubicBezTo>
                    <a:pt x="0" y="51146"/>
                    <a:pt x="7334" y="33441"/>
                    <a:pt x="20387" y="20387"/>
                  </a:cubicBezTo>
                  <a:cubicBezTo>
                    <a:pt x="33441" y="7334"/>
                    <a:pt x="51146" y="0"/>
                    <a:pt x="696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1493969" cy="31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255268" y="7748140"/>
            <a:ext cx="4874346" cy="37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en-US" sz="25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Hanover and Tyke Art Gallery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55268" y="8163797"/>
            <a:ext cx="4283070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420"/>
              </a:lnSpc>
            </a:pPr>
            <a:r>
              <a:rPr lang="en-US" sz="220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123 ANYWHERE ST., ANY CITY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39942" y="5007710"/>
            <a:ext cx="6850128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Hanover and Tyke Building will be the location for this year’s event.</a:t>
            </a: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endParaRPr lang="en-US" sz="2199" u="none" strike="noStrike" dirty="0">
              <a:solidFill>
                <a:srgbClr val="1351A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1" indent="0" algn="just">
              <a:lnSpc>
                <a:spcPts val="263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1351AA"/>
                </a:solidFill>
                <a:latin typeface="Work Sans"/>
                <a:ea typeface="Work Sans"/>
                <a:cs typeface="Work Sans"/>
                <a:sym typeface="Work Sans"/>
              </a:rPr>
              <a:t>Considering the large capacity and strategic location near the city center, we believe this building is the best venue for our event activities.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11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7150199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7467600" y="3059329"/>
            <a:ext cx="7402861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느낀점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 err="1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부족했던점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향후 계획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보충작업같이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pitchFamily="2" charset="-127"/>
                <a:ea typeface="페이퍼로지 6 SemiBold" pitchFamily="2" charset="-127"/>
                <a:cs typeface="Work Sans"/>
                <a:sym typeface="Work Sans"/>
              </a:rPr>
              <a:t>)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pitchFamily="2" charset="-127"/>
              <a:ea typeface="페이퍼로지 6 SemiBold" pitchFamily="2" charset="-127"/>
              <a:cs typeface="Work Sans"/>
              <a:sym typeface="Work Sa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4572000" y="7581899"/>
            <a:ext cx="1981200" cy="1930400"/>
            <a:chOff x="0" y="0"/>
            <a:chExt cx="13638667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2"/>
              <a:stretch>
                <a:fillRect t="-24577" b="-24577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2" name="Group 13">
            <a:extLst>
              <a:ext uri="{FF2B5EF4-FFF2-40B4-BE49-F238E27FC236}">
                <a16:creationId xmlns:a16="http://schemas.microsoft.com/office/drawing/2014/main" id="{8C194D83-16DD-B807-DA31-D1414D8E167B}"/>
              </a:ext>
            </a:extLst>
          </p:cNvPr>
          <p:cNvGrpSpPr/>
          <p:nvPr/>
        </p:nvGrpSpPr>
        <p:grpSpPr>
          <a:xfrm>
            <a:off x="4559300" y="5143500"/>
            <a:ext cx="1981200" cy="1930399"/>
            <a:chOff x="270400" y="-17562"/>
            <a:chExt cx="13638667" cy="13716000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B77E1E0A-9F37-F702-E240-DBCF63D73640}"/>
                </a:ext>
              </a:extLst>
            </p:cNvPr>
            <p:cNvSpPr/>
            <p:nvPr/>
          </p:nvSpPr>
          <p:spPr>
            <a:xfrm>
              <a:off x="270400" y="-17562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4" name="Group 15">
            <a:extLst>
              <a:ext uri="{FF2B5EF4-FFF2-40B4-BE49-F238E27FC236}">
                <a16:creationId xmlns:a16="http://schemas.microsoft.com/office/drawing/2014/main" id="{267018C5-A6D3-BF7B-0777-BE44EAC7CD2D}"/>
              </a:ext>
            </a:extLst>
          </p:cNvPr>
          <p:cNvGrpSpPr/>
          <p:nvPr/>
        </p:nvGrpSpPr>
        <p:grpSpPr>
          <a:xfrm>
            <a:off x="4572000" y="2821013"/>
            <a:ext cx="1981200" cy="1930400"/>
            <a:chOff x="0" y="0"/>
            <a:chExt cx="13638667" cy="13716000"/>
          </a:xfrm>
        </p:grpSpPr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A3747182-0CE9-C373-D1A8-48DAAB8F4696}"/>
                </a:ext>
              </a:extLst>
            </p:cNvPr>
            <p:cNvSpPr/>
            <p:nvPr/>
          </p:nvSpPr>
          <p:spPr>
            <a:xfrm>
              <a:off x="0" y="0"/>
              <a:ext cx="13638667" cy="13716000"/>
            </a:xfrm>
            <a:custGeom>
              <a:avLst/>
              <a:gdLst/>
              <a:ahLst/>
              <a:cxnLst/>
              <a:rect l="l" t="t" r="r" b="b"/>
              <a:pathLst>
                <a:path w="13638667" h="13716000">
                  <a:moveTo>
                    <a:pt x="6819327" y="0"/>
                  </a:moveTo>
                  <a:lnTo>
                    <a:pt x="6819341" y="0"/>
                  </a:lnTo>
                  <a:cubicBezTo>
                    <a:pt x="10585552" y="1"/>
                    <a:pt x="13638667" y="3070429"/>
                    <a:pt x="13638667" y="6857994"/>
                  </a:cubicBezTo>
                  <a:lnTo>
                    <a:pt x="13638667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53117" y="0"/>
                    <a:pt x="6819327" y="0"/>
                  </a:cubicBez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7315200" y="7879131"/>
            <a:ext cx="92202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웹사이트 작업을 처음 해보니 생각보다 구현할 게 더 많았고 할 수록 욕심이 나서 기간을 잡아두지 않으면 영원히 해야 할 것 같은 느낌을 받았다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처음이라 어설펐지만 다음 프로젝트를 진행할 때는 좀 더 체계적으로 할 수 있을 것 같은 느낌을 받았다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핵심 기능을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꼭 완벽하게 구현할 예정이다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7315200" y="5464590"/>
            <a:ext cx="922020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불일치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 미비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불일치 등이 반복됨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학원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PC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와 개인 노트북의 개발환경 차이로 인해 설정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진행</a:t>
            </a:r>
          </a:p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 단계에서 전체 일정 수립 후 개발 진행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Jira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007FB6-C999-9F7F-6738-9BD9B93C2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5">
            <a:extLst>
              <a:ext uri="{FF2B5EF4-FFF2-40B4-BE49-F238E27FC236}">
                <a16:creationId xmlns:a16="http://schemas.microsoft.com/office/drawing/2014/main" id="{59F8500E-C153-1706-5FCB-F70DB0C8232B}"/>
              </a:ext>
            </a:extLst>
          </p:cNvPr>
          <p:cNvSpPr txBox="1"/>
          <p:nvPr/>
        </p:nvSpPr>
        <p:spPr>
          <a:xfrm>
            <a:off x="2057400" y="1978486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 </a:t>
            </a:r>
          </a:p>
        </p:txBody>
      </p:sp>
    </p:spTree>
    <p:extLst>
      <p:ext uri="{BB962C8B-B14F-4D97-AF65-F5344CB8AC3E}">
        <p14:creationId xmlns:p14="http://schemas.microsoft.com/office/powerpoint/2010/main" val="1166310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2040892"/>
            <a:chOff x="6700951" y="7578462"/>
            <a:chExt cx="5744553" cy="2040892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1000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FRONTEND: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BACKEND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통합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DATA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ANALYSIS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맞춤형 상권분석</a:t>
              </a:r>
              <a:endPara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FRONTEND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FRONTEND: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BACKEND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1762172" y="3223087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E7EF464-1F8A-DDA9-3A08-A5649F1D30B9}"/>
              </a:ext>
            </a:extLst>
          </p:cNvPr>
          <p:cNvGrpSpPr/>
          <p:nvPr/>
        </p:nvGrpSpPr>
        <p:grpSpPr>
          <a:xfrm>
            <a:off x="2590800" y="7523652"/>
            <a:ext cx="12649200" cy="1977261"/>
            <a:chOff x="3367087" y="7246086"/>
            <a:chExt cx="12649200" cy="19772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A48A4E-8ECF-532F-04BD-A081F3684BF1}"/>
                </a:ext>
              </a:extLst>
            </p:cNvPr>
            <p:cNvSpPr/>
            <p:nvPr/>
          </p:nvSpPr>
          <p:spPr>
            <a:xfrm>
              <a:off x="3519487" y="7246086"/>
              <a:ext cx="12496800" cy="1977261"/>
            </a:xfrm>
            <a:prstGeom prst="rect">
              <a:avLst/>
            </a:prstGeom>
            <a:noFill/>
            <a:ln w="28575">
              <a:solidFill>
                <a:srgbClr val="E3E2D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TextBox 11">
              <a:extLst>
                <a:ext uri="{FF2B5EF4-FFF2-40B4-BE49-F238E27FC236}">
                  <a16:creationId xmlns:a16="http://schemas.microsoft.com/office/drawing/2014/main" id="{B9D681A8-2CBC-AFFA-F1E9-FF3065A21563}"/>
                </a:ext>
              </a:extLst>
            </p:cNvPr>
            <p:cNvSpPr txBox="1"/>
            <p:nvPr/>
          </p:nvSpPr>
          <p:spPr>
            <a:xfrm>
              <a:off x="3367087" y="7551900"/>
              <a:ext cx="12159840" cy="12926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청년층에게는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비수도권지역의</a:t>
              </a:r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 일자리 창출의 기회</a:t>
              </a:r>
              <a:endPara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  <a:p>
              <a:pPr algn="ctr"/>
              <a:r>
                <a:rPr lang="en-US" altLang="ko-KR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+</a:t>
              </a:r>
            </a:p>
            <a:p>
              <a:pPr algn="ctr"/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중장년층에게는 </a:t>
              </a:r>
              <a:r>
                <a:rPr lang="ko-KR" altLang="en-US" sz="28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실패리스크가</a:t>
              </a:r>
              <a:r>
                <a:rPr lang="ko-KR" altLang="en-US" sz="28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 높은 사업에 대한 상황분석과 정보를 제공 </a:t>
              </a:r>
              <a:endPara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23517" y="4438279"/>
            <a:ext cx="5694675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28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0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2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28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1784740" y="5311172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E420BA-ECCA-4238-9B51-84C41123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15563"/>
            <a:ext cx="9436487" cy="510160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AAF6BF-CB6E-4FE4-9BDC-7ABD6A3256AB}"/>
              </a:ext>
            </a:extLst>
          </p:cNvPr>
          <p:cNvGrpSpPr/>
          <p:nvPr/>
        </p:nvGrpSpPr>
        <p:grpSpPr>
          <a:xfrm>
            <a:off x="1981200" y="8307306"/>
            <a:ext cx="6622306" cy="1293869"/>
            <a:chOff x="1295400" y="9640065"/>
            <a:chExt cx="6622306" cy="1293869"/>
          </a:xfrm>
        </p:grpSpPr>
        <p:grpSp>
          <p:nvGrpSpPr>
            <p:cNvPr id="4" name="Group 4"/>
            <p:cNvGrpSpPr/>
            <p:nvPr/>
          </p:nvGrpSpPr>
          <p:grpSpPr>
            <a:xfrm>
              <a:off x="1295400" y="9640065"/>
              <a:ext cx="6622306" cy="1293869"/>
              <a:chOff x="0" y="0"/>
              <a:chExt cx="1493969" cy="34077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93969" cy="340772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>
                  <a:latin typeface="학교안심 알림장 TTF B" panose="02000703000000000000" pitchFamily="2" charset="-127"/>
                  <a:ea typeface="학교안심 알림장 TTF B" panose="02000703000000000000" pitchFamily="2" charset="-127"/>
                </a:endParaRPr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94434" y="10445496"/>
              <a:ext cx="5925566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→ 비수도권 지역의 발전을 위해서도 상권분석 필요</a:t>
              </a:r>
              <a:endParaRPr 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6001297-0E70-4FAA-BF46-F89E2E08DD15}"/>
              </a:ext>
            </a:extLst>
          </p:cNvPr>
          <p:cNvSpPr txBox="1"/>
          <p:nvPr/>
        </p:nvSpPr>
        <p:spPr>
          <a:xfrm>
            <a:off x="11341100" y="1641293"/>
            <a:ext cx="6248400" cy="306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028"/>
              </a:lnSpc>
              <a:spcBef>
                <a:spcPct val="0"/>
              </a:spcBef>
            </a:pPr>
            <a:r>
              <a:rPr lang="en-US" sz="9600" b="1" u="none" strike="noStrike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J</a:t>
            </a:r>
            <a:r>
              <a:rPr lang="en-US" sz="9600" b="1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OB</a:t>
            </a:r>
            <a:r>
              <a:rPr lang="en-US" sz="9600" b="1" u="none" strike="noStrike" spc="-300" dirty="0">
                <a:solidFill>
                  <a:srgbClr val="65A3FF"/>
                </a:solidFill>
                <a:latin typeface="Bitcount Grid Double Roman Semi" panose="00000009000000020000" pitchFamily="50" charset="0"/>
                <a:ea typeface="Aileron Heavy"/>
                <a:cs typeface="Aileron Heavy"/>
                <a:sym typeface="Aileron Heavy"/>
              </a:rPr>
              <a:t>-A-YO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439400" y="4649269"/>
            <a:ext cx="7288989" cy="4493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/>
            <a:r>
              <a:rPr lang="ko-KR" altLang="en-US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상권 데이터가 일자리가 되는 곳 </a:t>
            </a:r>
            <a:endParaRPr lang="en-US" altLang="ko-KR" sz="3200" b="1" dirty="0">
              <a:solidFill>
                <a:srgbClr val="65A3FF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  <a:p>
            <a:pPr marL="0" lvl="1" indent="0" algn="ctr"/>
            <a:r>
              <a:rPr lang="ko-KR" altLang="en-US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데이터로 미래를 </a:t>
            </a:r>
            <a:r>
              <a: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‘</a:t>
            </a:r>
            <a:r>
              <a:rPr lang="ko-KR" altLang="en-US" sz="3200" b="1" dirty="0" err="1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잡아용</a:t>
            </a:r>
            <a:r>
              <a: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’</a:t>
            </a:r>
            <a:br>
              <a: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</a:br>
            <a:endParaRPr lang="en-US" altLang="ko-KR" sz="2400" b="1" dirty="0">
              <a:solidFill>
                <a:srgbClr val="65A3FF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청년들에게는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비수도권지역에서의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직업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잡아 성장할 수 있는 기회를 제공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중장년층들에게는 고향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or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비수도권 지역에서 제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의 인생을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수 있도록 도움을 제공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모두가 지역 사회에서 지속가능한 일자리와 사업기회를 발견하고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5BDD16-73C3-B897-120A-96CA95E284BB}"/>
              </a:ext>
            </a:extLst>
          </p:cNvPr>
          <p:cNvGrpSpPr/>
          <p:nvPr/>
        </p:nvGrpSpPr>
        <p:grpSpPr>
          <a:xfrm>
            <a:off x="841499" y="3062902"/>
            <a:ext cx="2134347" cy="694492"/>
            <a:chOff x="1066053" y="3120728"/>
            <a:chExt cx="2134347" cy="694492"/>
          </a:xfrm>
        </p:grpSpPr>
        <p:grpSp>
          <p:nvGrpSpPr>
            <p:cNvPr id="2" name="Group 2"/>
            <p:cNvGrpSpPr/>
            <p:nvPr/>
          </p:nvGrpSpPr>
          <p:grpSpPr>
            <a:xfrm>
              <a:off x="1066053" y="3120728"/>
              <a:ext cx="2134347" cy="694492"/>
              <a:chOff x="0" y="0"/>
              <a:chExt cx="1081470" cy="4064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1002199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81470" h="406400">
                    <a:moveTo>
                      <a:pt x="878270" y="0"/>
                    </a:moveTo>
                    <a:cubicBezTo>
                      <a:pt x="990494" y="0"/>
                      <a:pt x="1081470" y="90976"/>
                      <a:pt x="1081470" y="203200"/>
                    </a:cubicBezTo>
                    <a:cubicBezTo>
                      <a:pt x="1081470" y="315424"/>
                      <a:pt x="990494" y="406400"/>
                      <a:pt x="87827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E3E2DE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28575"/>
                <a:ext cx="1081470" cy="377825"/>
              </a:xfrm>
              <a:prstGeom prst="rect">
                <a:avLst/>
              </a:prstGeom>
            </p:spPr>
            <p:txBody>
              <a:bodyPr lIns="53951" tIns="53951" rIns="53951" bIns="53951" rtlCol="0" anchor="ctr"/>
              <a:lstStyle/>
              <a:p>
                <a:pPr marL="0" lvl="0" indent="0" algn="ctr">
                  <a:lnSpc>
                    <a:spcPts val="23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75607" y="3324330"/>
              <a:ext cx="1558791" cy="336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NOTICE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DBF65E-4D4E-60E3-F601-BF8F52044062}"/>
              </a:ext>
            </a:extLst>
          </p:cNvPr>
          <p:cNvGrpSpPr/>
          <p:nvPr/>
        </p:nvGrpSpPr>
        <p:grpSpPr>
          <a:xfrm>
            <a:off x="8747759" y="2979999"/>
            <a:ext cx="1848111" cy="694492"/>
            <a:chOff x="8219942" y="3160034"/>
            <a:chExt cx="1848111" cy="694492"/>
          </a:xfrm>
        </p:grpSpPr>
        <p:grpSp>
          <p:nvGrpSpPr>
            <p:cNvPr id="5" name="Group 5"/>
            <p:cNvGrpSpPr/>
            <p:nvPr/>
          </p:nvGrpSpPr>
          <p:grpSpPr>
            <a:xfrm>
              <a:off x="8219942" y="3160034"/>
              <a:ext cx="1848111" cy="694492"/>
              <a:chOff x="0" y="0"/>
              <a:chExt cx="1081470" cy="4064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8147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081470" h="406400">
                    <a:moveTo>
                      <a:pt x="878270" y="0"/>
                    </a:moveTo>
                    <a:cubicBezTo>
                      <a:pt x="990494" y="0"/>
                      <a:pt x="1081470" y="90976"/>
                      <a:pt x="1081470" y="203200"/>
                    </a:cubicBezTo>
                    <a:cubicBezTo>
                      <a:pt x="1081470" y="315424"/>
                      <a:pt x="990494" y="406400"/>
                      <a:pt x="878270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E3E2DE"/>
                </a:solidFill>
                <a:prstDash val="solid"/>
                <a:miter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28575"/>
                <a:ext cx="1081470" cy="377825"/>
              </a:xfrm>
              <a:prstGeom prst="rect">
                <a:avLst/>
              </a:prstGeom>
            </p:spPr>
            <p:txBody>
              <a:bodyPr lIns="53951" tIns="53951" rIns="53951" bIns="53951" rtlCol="0" anchor="ctr"/>
              <a:lstStyle/>
              <a:p>
                <a:pPr marL="0" lvl="0" indent="0" algn="ctr">
                  <a:lnSpc>
                    <a:spcPts val="23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8352179" y="3410148"/>
              <a:ext cx="1583639" cy="3361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BOARD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 </a:t>
            </a:r>
            <a:r>
              <a:rPr lang="ko-KR" altLang="en-US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권한기반 접근제어</a:t>
            </a:r>
            <a:endParaRPr lang="en-US" altLang="ko-KR" sz="32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87630"/>
            <a:ext cx="6972300" cy="3217985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746760" y="7435851"/>
            <a:ext cx="731012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 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로직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 username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role__ _type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 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999" y="3903610"/>
            <a:ext cx="7600971" cy="33956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8541388" y="7451881"/>
            <a:ext cx="9753602" cy="2215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게시판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 ROLE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board 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4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4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4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>
                <a:latin typeface="Noto Sans KR Black" panose="020B0200000000000000" pitchFamily="50" charset="-127"/>
                <a:ea typeface="Noto Sans KR Black" panose="020B0200000000000000" pitchFamily="50" charset="-127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1505133" y="3177443"/>
            <a:ext cx="1920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  <a:sym typeface="Work Sans Bold"/>
              </a:rPr>
              <a:t>JWT</a:t>
            </a:r>
            <a:endParaRPr lang="ko-KR" altLang="en-US" sz="3200" spc="-150" dirty="0">
              <a:solidFill>
                <a:srgbClr val="1351AA"/>
              </a:solidFill>
              <a:latin typeface="Work Sans Bold" charset="0"/>
              <a:ea typeface="학교안심 알림장 TTF B" panose="02000703000000000000" pitchFamily="2" charset="-127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227188" y="7506771"/>
            <a:ext cx="790956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1) FK username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2)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3)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9616440" y="3173854"/>
            <a:ext cx="2499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  <a:sym typeface="Work Sans Bold"/>
              </a:rPr>
              <a:t>SIGNATURE</a:t>
            </a:r>
            <a:endParaRPr lang="ko-KR" altLang="en-US" sz="3200" spc="-150" dirty="0">
              <a:solidFill>
                <a:srgbClr val="1351AA"/>
              </a:solidFill>
              <a:latin typeface="Work Sans Bold" charset="0"/>
              <a:ea typeface="학교안심 알림장 TTF B" panose="02000703000000000000" pitchFamily="2" charset="-127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9870932" y="7506771"/>
            <a:ext cx="7216471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1)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2) JWT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	3) 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400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4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4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132177"/>
            <a:ext cx="4034973" cy="3020538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88" y="4132177"/>
            <a:ext cx="5271440" cy="3058886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3">
            <a:extLst>
              <a:ext uri="{FF2B5EF4-FFF2-40B4-BE49-F238E27FC236}">
                <a16:creationId xmlns:a16="http://schemas.microsoft.com/office/drawing/2014/main" id="{0A0D54D7-F375-09AE-6EB0-4792C2D928EF}"/>
              </a:ext>
            </a:extLst>
          </p:cNvPr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D7E80EB-7E29-0445-6320-AFA68C992EFD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 </a:t>
            </a:r>
            <a:r>
              <a:rPr lang="ko-KR" altLang="en-US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인증</a:t>
            </a:r>
            <a:endParaRPr lang="en-US" altLang="ko-KR" sz="32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674E465-D175-6B10-2FE4-D9917AF18A7A}"/>
              </a:ext>
            </a:extLst>
          </p:cNvPr>
          <p:cNvSpPr/>
          <p:nvPr/>
        </p:nvSpPr>
        <p:spPr>
          <a:xfrm>
            <a:off x="1139373" y="3088468"/>
            <a:ext cx="1848111" cy="694492"/>
          </a:xfrm>
          <a:custGeom>
            <a:avLst/>
            <a:gdLst/>
            <a:ahLst/>
            <a:cxnLst/>
            <a:rect l="l" t="t" r="r" b="b"/>
            <a:pathLst>
              <a:path w="1081470" h="406400">
                <a:moveTo>
                  <a:pt x="878270" y="0"/>
                </a:moveTo>
                <a:cubicBezTo>
                  <a:pt x="990494" y="0"/>
                  <a:pt x="1081470" y="90976"/>
                  <a:pt x="1081470" y="203200"/>
                </a:cubicBezTo>
                <a:cubicBezTo>
                  <a:pt x="1081470" y="315424"/>
                  <a:pt x="990494" y="406400"/>
                  <a:pt x="878270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1351AA"/>
            </a:solidFill>
            <a:prstDash val="solid"/>
            <a:miter/>
          </a:ln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350ECFC5-E163-8303-ABFC-A6D8263274D1}"/>
              </a:ext>
            </a:extLst>
          </p:cNvPr>
          <p:cNvSpPr/>
          <p:nvPr/>
        </p:nvSpPr>
        <p:spPr>
          <a:xfrm>
            <a:off x="9601200" y="3088468"/>
            <a:ext cx="2499360" cy="694492"/>
          </a:xfrm>
          <a:custGeom>
            <a:avLst/>
            <a:gdLst/>
            <a:ahLst/>
            <a:cxnLst/>
            <a:rect l="l" t="t" r="r" b="b"/>
            <a:pathLst>
              <a:path w="1081470" h="406400">
                <a:moveTo>
                  <a:pt x="878270" y="0"/>
                </a:moveTo>
                <a:cubicBezTo>
                  <a:pt x="990494" y="0"/>
                  <a:pt x="1081470" y="90976"/>
                  <a:pt x="1081470" y="203200"/>
                </a:cubicBezTo>
                <a:cubicBezTo>
                  <a:pt x="1081470" y="315424"/>
                  <a:pt x="990494" y="406400"/>
                  <a:pt x="878270" y="406400"/>
                </a:cubicBezTo>
                <a:lnTo>
                  <a:pt x="203200" y="406400"/>
                </a:lnTo>
                <a:cubicBezTo>
                  <a:pt x="90976" y="406400"/>
                  <a:pt x="0" y="315424"/>
                  <a:pt x="0" y="203200"/>
                </a:cubicBezTo>
                <a:cubicBezTo>
                  <a:pt x="0" y="90976"/>
                  <a:pt x="90976" y="0"/>
                  <a:pt x="203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9050" cap="sq">
            <a:solidFill>
              <a:srgbClr val="1351AA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0056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10844073" y="3487305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6854762" y="6827660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9724242" y="6973447"/>
            <a:ext cx="2149187" cy="1537643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4C67AC-992D-ED40-823E-02A502F909FB}"/>
              </a:ext>
            </a:extLst>
          </p:cNvPr>
          <p:cNvGrpSpPr/>
          <p:nvPr/>
        </p:nvGrpSpPr>
        <p:grpSpPr>
          <a:xfrm>
            <a:off x="579081" y="3673985"/>
            <a:ext cx="8051592" cy="1992758"/>
            <a:chOff x="579081" y="3673985"/>
            <a:chExt cx="8051592" cy="199275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81" y="3681269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4898526" y="3910757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3837" y="3673985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987" y="4005285"/>
              <a:ext cx="1558686" cy="1558686"/>
            </a:xfrm>
            <a:prstGeom prst="rect">
              <a:avLst/>
            </a:prstGeom>
          </p:spPr>
        </p:pic>
      </p:grpSp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86490" y="3337978"/>
            <a:ext cx="9009910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10134600" y="3337978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5638800" y="6496607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3062534" y="4333159"/>
            <a:ext cx="277332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관련 데이터 수집</a:t>
            </a:r>
            <a:endParaRPr lang="en-US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3229699" y="351907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2781885" y="339090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516059" y="6926246"/>
            <a:ext cx="3200194" cy="190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필수기능 추가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 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공지사항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Community CRUD</a:t>
            </a: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579950" y="6359925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448842" y="6231754"/>
            <a:ext cx="3334628" cy="694492"/>
            <a:chOff x="0" y="0"/>
            <a:chExt cx="1951343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1754751" y="4165418"/>
            <a:ext cx="4079527" cy="1857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데이터분석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1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차  </a:t>
            </a:r>
            <a:r>
              <a:rPr lang="en-US" altLang="ko-KR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: </a:t>
            </a: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서울시 데이터로 예비 분석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2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차 </a:t>
            </a:r>
            <a:r>
              <a:rPr lang="en-US" altLang="ko-KR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대구시 데이터로 최종 분석</a:t>
            </a:r>
            <a:endParaRPr lang="en-US" altLang="ko-KR" sz="2199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  <a:p>
            <a:pPr marL="0" lvl="1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페이퍼로지 6 SemiBold" charset="-127"/>
                <a:ea typeface="페이퍼로지 6 SemiBold" charset="-127"/>
                <a:cs typeface="Work Sans"/>
                <a:sym typeface="Work Sans"/>
              </a:rPr>
              <a:t>추가 부가 기능 구현</a:t>
            </a:r>
            <a:endParaRPr lang="en-US" altLang="ko-KR" sz="2199" u="none" strike="noStrike" dirty="0">
              <a:solidFill>
                <a:srgbClr val="E3E2DE"/>
              </a:solidFill>
              <a:latin typeface="페이퍼로지 6 SemiBold" charset="-127"/>
              <a:ea typeface="페이퍼로지 6 SemiBold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2422192" y="3519071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2115800" y="3390900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6116513" y="3738146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783470" y="3738146"/>
            <a:ext cx="1332330" cy="284085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1198</Words>
  <Application>Microsoft Office PowerPoint</Application>
  <PresentationFormat>사용자 지정</PresentationFormat>
  <Paragraphs>160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9" baseType="lpstr">
      <vt:lpstr>Arial</vt:lpstr>
      <vt:lpstr>페이퍼로지 7 Bold</vt:lpstr>
      <vt:lpstr>학교안심 알림장 TTF R</vt:lpstr>
      <vt:lpstr>Noto Sans KR Black</vt:lpstr>
      <vt:lpstr>맑은 고딕</vt:lpstr>
      <vt:lpstr>Aileron Bold</vt:lpstr>
      <vt:lpstr>Calibri</vt:lpstr>
      <vt:lpstr>Aileron Heavy</vt:lpstr>
      <vt:lpstr>Bitcount Grid Double Roman Semi</vt:lpstr>
      <vt:lpstr>학교안심 알림장 TTF B</vt:lpstr>
      <vt:lpstr>Work Sans Bold</vt:lpstr>
      <vt:lpstr>페이퍼로지 6 SemiBold</vt:lpstr>
      <vt:lpstr>Work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88</cp:revision>
  <dcterms:created xsi:type="dcterms:W3CDTF">2006-08-16T00:00:00Z</dcterms:created>
  <dcterms:modified xsi:type="dcterms:W3CDTF">2025-11-30T18:47:38Z</dcterms:modified>
  <dc:identifier>DAG5qZLZ9dk</dc:identifier>
</cp:coreProperties>
</file>